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3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84" r:id="rId2"/>
  </p:sldMasterIdLst>
  <p:notesMasterIdLst>
    <p:notesMasterId r:id="rId8"/>
  </p:notesMasterIdLst>
  <p:sldIdLst>
    <p:sldId id="262" r:id="rId3"/>
    <p:sldId id="267" r:id="rId4"/>
    <p:sldId id="264" r:id="rId5"/>
    <p:sldId id="26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7C1E"/>
    <a:srgbClr val="639A1A"/>
    <a:srgbClr val="000000"/>
    <a:srgbClr val="187E2B"/>
    <a:srgbClr val="09A6CD"/>
    <a:srgbClr val="455F17"/>
    <a:srgbClr val="995E07"/>
    <a:srgbClr val="305808"/>
    <a:srgbClr val="FFE101"/>
    <a:srgbClr val="68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2608" autoAdjust="0"/>
  </p:normalViewPr>
  <p:slideViewPr>
    <p:cSldViewPr>
      <p:cViewPr varScale="1">
        <p:scale>
          <a:sx n="112" d="100"/>
          <a:sy n="112" d="100"/>
        </p:scale>
        <p:origin x="-9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F43D0-DCFC-44D6-95E1-23FB25E79A9D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DB898-394D-406C-A65F-AEB051695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7400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522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63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4907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154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7718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923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8170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318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58990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987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124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80886"/>
            <a:ext cx="8229600" cy="709714"/>
          </a:xfrm>
        </p:spPr>
        <p:txBody>
          <a:bodyPr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759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9081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38142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41580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50223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4004" y="2870636"/>
            <a:ext cx="4449167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 smtClean="0"/>
              <a:t>SlideModel.com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9970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907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663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763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0886"/>
            <a:ext cx="8229600" cy="709714"/>
          </a:xfrm>
        </p:spPr>
        <p:txBody>
          <a:bodyPr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799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0689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6352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83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3359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6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5CABF-D6D1-41BF-AE56-F5F8233A0BC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90E6D-7B2E-4EC5-B9F8-35F4AE9AC5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facebook.com/draronpage" TargetMode="External"/><Relationship Id="rId3" Type="http://schemas.openxmlformats.org/officeDocument/2006/relationships/hyperlink" Target="https://www.facebook.com/groups/draron/" TargetMode="External"/><Relationship Id="rId12" Type="http://schemas.openxmlformats.org/officeDocument/2006/relationships/hyperlink" Target="http://twitter.com/slideh" TargetMode="Externa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11" Type="http://schemas.openxmlformats.org/officeDocument/2006/relationships/hyperlink" Target="http://www.draron.com/" TargetMode="External"/><Relationship Id="rId5" Type="http://schemas.openxmlformats.org/officeDocument/2006/relationships/image" Target="../media/image1.png"/><Relationship Id="rId15" Type="http://schemas.openxmlformats.org/officeDocument/2006/relationships/image" Target="../media/image4.png"/><Relationship Id="rId10" Type="http://schemas.openxmlformats.org/officeDocument/2006/relationships/image" Target="../media/image2.png"/><Relationship Id="rId4" Type="http://schemas.openxmlformats.org/officeDocument/2006/relationships/hyperlink" Target="https://www.youtube.com/channel/UCpn6zI-FL0tkD_mX-r3kvLg/videos" TargetMode="External"/><Relationship Id="rId9" Type="http://schemas.microsoft.com/office/2007/relationships/hdphoto" Target="../media/hdphoto2.wdp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685800" y="4724400"/>
            <a:ext cx="7772400" cy="610820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>
            <a:lvl1pPr algn="ctr" defTabSz="1218987" rtl="0" eaLnBrk="1" latinLnBrk="0" hangingPunct="1">
              <a:spcBef>
                <a:spcPct val="0"/>
              </a:spcBef>
              <a:buNone/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TSW </a:t>
            </a:r>
            <a:r>
              <a:rPr lang="en-US" sz="3200" dirty="0" err="1" smtClean="0"/>
              <a:t>vs</a:t>
            </a:r>
            <a:r>
              <a:rPr lang="en-US" sz="3200" dirty="0" smtClean="0"/>
              <a:t> Dr. Aron </a:t>
            </a:r>
            <a:endParaRPr lang="en-US" sz="3200" dirty="0"/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685800" y="5181600"/>
            <a:ext cx="7772400" cy="610820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>
            <a:lvl1pPr algn="ctr" defTabSz="1218987" rtl="0" eaLnBrk="1" latinLnBrk="0" hangingPunct="1">
              <a:spcBef>
                <a:spcPct val="0"/>
              </a:spcBef>
              <a:buNone/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 smtClean="0"/>
              <a:t>Comparing Eczema Treatments</a:t>
            </a:r>
            <a:endParaRPr lang="en-US" sz="2200" dirty="0"/>
          </a:p>
        </p:txBody>
      </p:sp>
      <p:sp>
        <p:nvSpPr>
          <p:cNvPr id="9" name="Oval 8"/>
          <p:cNvSpPr/>
          <p:nvPr/>
        </p:nvSpPr>
        <p:spPr>
          <a:xfrm>
            <a:off x="2758440" y="2133600"/>
            <a:ext cx="1737360" cy="1737360"/>
          </a:xfrm>
          <a:prstGeom prst="ellipse">
            <a:avLst/>
          </a:prstGeom>
          <a:solidFill>
            <a:srgbClr val="639A1A"/>
          </a:solidFill>
          <a:ln>
            <a:noFill/>
          </a:ln>
          <a:scene3d>
            <a:camera prst="isometricOffAxis2Top">
              <a:rot lat="19381728" lon="1292372" rev="19603357"/>
            </a:camera>
            <a:lightRig rig="twoPt" dir="t"/>
          </a:scene3d>
          <a:sp3d prstMaterial="matte">
            <a:bevelT w="6350" h="152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941320" y="2617560"/>
            <a:ext cx="1371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Pros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800600" y="2133600"/>
            <a:ext cx="1737360" cy="1737360"/>
          </a:xfrm>
          <a:prstGeom prst="ellipse">
            <a:avLst/>
          </a:prstGeom>
          <a:solidFill>
            <a:srgbClr val="C00000"/>
          </a:solidFill>
          <a:ln>
            <a:noFill/>
          </a:ln>
          <a:scene3d>
            <a:camera prst="isometricOffAxis2Top">
              <a:rot lat="19381728" lon="1292372" rev="19603357"/>
            </a:camera>
            <a:lightRig rig="twoPt" dir="t"/>
          </a:scene3d>
          <a:sp3d prstMaterial="matte">
            <a:bevelT w="6350" h="152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983480" y="2617560"/>
            <a:ext cx="1371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Cons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9145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</p:spPr>
        <p:txBody>
          <a:bodyPr/>
          <a:lstStyle/>
          <a:p>
            <a:pPr algn="ctr"/>
            <a:r>
              <a:rPr lang="en-US" sz="2800" dirty="0" smtClean="0"/>
              <a:t>A Comparison of Treating Atopic Eczema with the </a:t>
            </a:r>
            <a:br>
              <a:rPr lang="en-US" sz="2800" dirty="0" smtClean="0"/>
            </a:br>
            <a:r>
              <a:rPr lang="en-US" sz="2800" dirty="0" smtClean="0"/>
              <a:t>Dr. Aron Regime </a:t>
            </a:r>
            <a:r>
              <a:rPr lang="en-US" sz="2800" dirty="0" err="1" smtClean="0"/>
              <a:t>vs</a:t>
            </a:r>
            <a:r>
              <a:rPr lang="en-US" sz="2800" dirty="0" smtClean="0"/>
              <a:t> Topical Steroid Withdrawal (TSW)</a:t>
            </a:r>
            <a:endParaRPr lang="en-US" sz="2800" dirty="0"/>
          </a:p>
        </p:txBody>
      </p:sp>
      <p:sp>
        <p:nvSpPr>
          <p:cNvPr id="59" name="Oval 58"/>
          <p:cNvSpPr/>
          <p:nvPr/>
        </p:nvSpPr>
        <p:spPr>
          <a:xfrm>
            <a:off x="1600200" y="3276600"/>
            <a:ext cx="2328948" cy="2328948"/>
          </a:xfrm>
          <a:prstGeom prst="ellipse">
            <a:avLst/>
          </a:prstGeom>
          <a:solidFill>
            <a:srgbClr val="639A1A"/>
          </a:solidFill>
          <a:ln>
            <a:noFill/>
          </a:ln>
          <a:scene3d>
            <a:camera prst="isometricOffAxis1Top"/>
            <a:lightRig rig="twoPt" dir="t"/>
          </a:scene3d>
          <a:sp3d prstMaterial="matte">
            <a:bevelT w="6350" h="152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752600" y="3276600"/>
            <a:ext cx="2054628" cy="2054628"/>
          </a:xfrm>
          <a:prstGeom prst="ellipse">
            <a:avLst/>
          </a:prstGeom>
          <a:solidFill>
            <a:srgbClr val="639A1A"/>
          </a:solidFill>
          <a:ln>
            <a:noFill/>
          </a:ln>
          <a:scene3d>
            <a:camera prst="isometricOffAxis1Top"/>
            <a:lightRig rig="twoPt" dir="t"/>
          </a:scene3d>
          <a:sp3d prstMaterial="matte">
            <a:bevelT w="6350" h="152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953000" y="5638800"/>
            <a:ext cx="2906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Learn the Pros and Cons </a:t>
            </a:r>
          </a:p>
          <a:p>
            <a:pPr algn="ctr"/>
            <a:r>
              <a:rPr lang="en-US" dirty="0" smtClean="0"/>
              <a:t>of TSW.</a:t>
            </a:r>
            <a:endParaRPr lang="en-US" dirty="0"/>
          </a:p>
        </p:txBody>
      </p:sp>
      <p:sp>
        <p:nvSpPr>
          <p:cNvPr id="72" name="Oval 71"/>
          <p:cNvSpPr/>
          <p:nvPr/>
        </p:nvSpPr>
        <p:spPr>
          <a:xfrm>
            <a:off x="5181600" y="3352800"/>
            <a:ext cx="2328948" cy="2328948"/>
          </a:xfrm>
          <a:prstGeom prst="ellipse">
            <a:avLst/>
          </a:prstGeom>
          <a:solidFill>
            <a:srgbClr val="C00000"/>
          </a:solidFill>
          <a:ln>
            <a:noFill/>
          </a:ln>
          <a:scene3d>
            <a:camera prst="isometricOffAxis1Top"/>
            <a:lightRig rig="twoPt" dir="t"/>
          </a:scene3d>
          <a:sp3d prstMaterial="matte">
            <a:bevelT w="6350" h="152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334000" y="3352800"/>
            <a:ext cx="2054628" cy="2054628"/>
          </a:xfrm>
          <a:prstGeom prst="ellipse">
            <a:avLst/>
          </a:prstGeom>
          <a:solidFill>
            <a:srgbClr val="C00000"/>
          </a:solidFill>
          <a:ln>
            <a:noFill/>
          </a:ln>
          <a:scene3d>
            <a:camera prst="isometricOffAxis1Top"/>
            <a:lightRig rig="twoPt" dir="t"/>
          </a:scene3d>
          <a:sp3d prstMaterial="matte">
            <a:bevelT w="6350" h="152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371600" y="51054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Dr. Aron Regime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371600" y="5638800"/>
            <a:ext cx="2906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Learn the Pros and Cons </a:t>
            </a:r>
          </a:p>
          <a:p>
            <a:pPr algn="ctr"/>
            <a:r>
              <a:rPr lang="en-US" dirty="0" smtClean="0"/>
              <a:t>of the Dr. Aron Regime.</a:t>
            </a:r>
            <a:endParaRPr lang="en-US" dirty="0"/>
          </a:p>
        </p:txBody>
      </p:sp>
      <p:sp>
        <p:nvSpPr>
          <p:cNvPr id="76" name="Round Same Side Corner Rectangle 10"/>
          <p:cNvSpPr/>
          <p:nvPr/>
        </p:nvSpPr>
        <p:spPr>
          <a:xfrm>
            <a:off x="2182470" y="1228455"/>
            <a:ext cx="1263125" cy="3191145"/>
          </a:xfrm>
          <a:custGeom>
            <a:avLst/>
            <a:gdLst/>
            <a:ahLst/>
            <a:cxnLst/>
            <a:rect l="l" t="t" r="r" b="b"/>
            <a:pathLst>
              <a:path w="2090473" h="5281354">
                <a:moveTo>
                  <a:pt x="1045237" y="0"/>
                </a:moveTo>
                <a:cubicBezTo>
                  <a:pt x="1296594" y="0"/>
                  <a:pt x="1500359" y="203765"/>
                  <a:pt x="1500359" y="455122"/>
                </a:cubicBezTo>
                <a:cubicBezTo>
                  <a:pt x="1500359" y="641868"/>
                  <a:pt x="1387886" y="802344"/>
                  <a:pt x="1226801" y="872085"/>
                </a:cubicBezTo>
                <a:lnTo>
                  <a:pt x="1752738" y="872085"/>
                </a:lnTo>
                <a:cubicBezTo>
                  <a:pt x="1939263" y="872085"/>
                  <a:pt x="2090472" y="1023294"/>
                  <a:pt x="2090472" y="1209819"/>
                </a:cubicBezTo>
                <a:lnTo>
                  <a:pt x="2090472" y="1385965"/>
                </a:lnTo>
                <a:cubicBezTo>
                  <a:pt x="2090473" y="1385968"/>
                  <a:pt x="2090473" y="1385972"/>
                  <a:pt x="2090473" y="1385975"/>
                </a:cubicBezTo>
                <a:cubicBezTo>
                  <a:pt x="2090473" y="1851603"/>
                  <a:pt x="2090472" y="2317230"/>
                  <a:pt x="2090472" y="2782858"/>
                </a:cubicBezTo>
                <a:cubicBezTo>
                  <a:pt x="2090472" y="2904041"/>
                  <a:pt x="1992233" y="3002280"/>
                  <a:pt x="1871050" y="3002280"/>
                </a:cubicBezTo>
                <a:lnTo>
                  <a:pt x="1871051" y="3002279"/>
                </a:lnTo>
                <a:cubicBezTo>
                  <a:pt x="1749868" y="3002279"/>
                  <a:pt x="1651629" y="2904040"/>
                  <a:pt x="1651629" y="2782857"/>
                </a:cubicBezTo>
                <a:lnTo>
                  <a:pt x="1651629" y="1547553"/>
                </a:lnTo>
                <a:lnTo>
                  <a:pt x="1583788" y="1547553"/>
                </a:lnTo>
                <a:cubicBezTo>
                  <a:pt x="1583788" y="2708961"/>
                  <a:pt x="1583787" y="3870368"/>
                  <a:pt x="1583787" y="5031776"/>
                </a:cubicBezTo>
                <a:cubicBezTo>
                  <a:pt x="1583787" y="5169614"/>
                  <a:pt x="1472047" y="5281354"/>
                  <a:pt x="1334209" y="5281354"/>
                </a:cubicBezTo>
                <a:lnTo>
                  <a:pt x="1334210" y="5281353"/>
                </a:lnTo>
                <a:cubicBezTo>
                  <a:pt x="1196372" y="5281353"/>
                  <a:pt x="1084632" y="5169613"/>
                  <a:pt x="1084632" y="5031775"/>
                </a:cubicBezTo>
                <a:lnTo>
                  <a:pt x="1084632" y="3166802"/>
                </a:lnTo>
                <a:lnTo>
                  <a:pt x="1008433" y="3166802"/>
                </a:lnTo>
                <a:cubicBezTo>
                  <a:pt x="1008432" y="3788460"/>
                  <a:pt x="1008432" y="4410118"/>
                  <a:pt x="1008432" y="5031776"/>
                </a:cubicBezTo>
                <a:cubicBezTo>
                  <a:pt x="1008432" y="5169614"/>
                  <a:pt x="896692" y="5281354"/>
                  <a:pt x="758854" y="5281354"/>
                </a:cubicBezTo>
                <a:lnTo>
                  <a:pt x="758855" y="5281353"/>
                </a:lnTo>
                <a:cubicBezTo>
                  <a:pt x="621017" y="5281353"/>
                  <a:pt x="509277" y="5169613"/>
                  <a:pt x="509277" y="5031775"/>
                </a:cubicBezTo>
                <a:lnTo>
                  <a:pt x="509277" y="1547553"/>
                </a:lnTo>
                <a:lnTo>
                  <a:pt x="440144" y="1547553"/>
                </a:lnTo>
                <a:cubicBezTo>
                  <a:pt x="440144" y="1959322"/>
                  <a:pt x="440143" y="2371089"/>
                  <a:pt x="440143" y="2782858"/>
                </a:cubicBezTo>
                <a:cubicBezTo>
                  <a:pt x="440143" y="2904041"/>
                  <a:pt x="341904" y="3002280"/>
                  <a:pt x="220721" y="3002280"/>
                </a:cubicBezTo>
                <a:lnTo>
                  <a:pt x="220722" y="3002279"/>
                </a:lnTo>
                <a:cubicBezTo>
                  <a:pt x="99539" y="3002279"/>
                  <a:pt x="1300" y="2904040"/>
                  <a:pt x="1300" y="2782857"/>
                </a:cubicBezTo>
                <a:lnTo>
                  <a:pt x="1300" y="1547553"/>
                </a:lnTo>
                <a:lnTo>
                  <a:pt x="0" y="1547553"/>
                </a:lnTo>
                <a:lnTo>
                  <a:pt x="0" y="1209819"/>
                </a:lnTo>
                <a:cubicBezTo>
                  <a:pt x="0" y="1023294"/>
                  <a:pt x="151209" y="872085"/>
                  <a:pt x="337734" y="872085"/>
                </a:cubicBezTo>
                <a:lnTo>
                  <a:pt x="863674" y="872085"/>
                </a:lnTo>
                <a:cubicBezTo>
                  <a:pt x="702589" y="802344"/>
                  <a:pt x="590115" y="641868"/>
                  <a:pt x="590115" y="455122"/>
                </a:cubicBezTo>
                <a:cubicBezTo>
                  <a:pt x="590115" y="203765"/>
                  <a:pt x="793880" y="0"/>
                  <a:pt x="1045237" y="0"/>
                </a:cubicBezTo>
                <a:close/>
              </a:path>
            </a:pathLst>
          </a:cu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0" h="120650" prst="angle"/>
            <a:bevelB w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 Same Side Corner Rectangle 10"/>
          <p:cNvSpPr/>
          <p:nvPr/>
        </p:nvSpPr>
        <p:spPr>
          <a:xfrm>
            <a:off x="5794309" y="1228455"/>
            <a:ext cx="1263125" cy="3191145"/>
          </a:xfrm>
          <a:custGeom>
            <a:avLst/>
            <a:gdLst/>
            <a:ahLst/>
            <a:cxnLst/>
            <a:rect l="l" t="t" r="r" b="b"/>
            <a:pathLst>
              <a:path w="2090473" h="5281354">
                <a:moveTo>
                  <a:pt x="1045237" y="0"/>
                </a:moveTo>
                <a:cubicBezTo>
                  <a:pt x="1296594" y="0"/>
                  <a:pt x="1500359" y="203765"/>
                  <a:pt x="1500359" y="455122"/>
                </a:cubicBezTo>
                <a:cubicBezTo>
                  <a:pt x="1500359" y="641868"/>
                  <a:pt x="1387886" y="802344"/>
                  <a:pt x="1226801" y="872085"/>
                </a:cubicBezTo>
                <a:lnTo>
                  <a:pt x="1752738" y="872085"/>
                </a:lnTo>
                <a:cubicBezTo>
                  <a:pt x="1939263" y="872085"/>
                  <a:pt x="2090472" y="1023294"/>
                  <a:pt x="2090472" y="1209819"/>
                </a:cubicBezTo>
                <a:lnTo>
                  <a:pt x="2090472" y="1385965"/>
                </a:lnTo>
                <a:cubicBezTo>
                  <a:pt x="2090473" y="1385968"/>
                  <a:pt x="2090473" y="1385972"/>
                  <a:pt x="2090473" y="1385975"/>
                </a:cubicBezTo>
                <a:cubicBezTo>
                  <a:pt x="2090473" y="1851603"/>
                  <a:pt x="2090472" y="2317230"/>
                  <a:pt x="2090472" y="2782858"/>
                </a:cubicBezTo>
                <a:cubicBezTo>
                  <a:pt x="2090472" y="2904041"/>
                  <a:pt x="1992233" y="3002280"/>
                  <a:pt x="1871050" y="3002280"/>
                </a:cubicBezTo>
                <a:lnTo>
                  <a:pt x="1871051" y="3002279"/>
                </a:lnTo>
                <a:cubicBezTo>
                  <a:pt x="1749868" y="3002279"/>
                  <a:pt x="1651629" y="2904040"/>
                  <a:pt x="1651629" y="2782857"/>
                </a:cubicBezTo>
                <a:lnTo>
                  <a:pt x="1651629" y="1547553"/>
                </a:lnTo>
                <a:lnTo>
                  <a:pt x="1583788" y="1547553"/>
                </a:lnTo>
                <a:cubicBezTo>
                  <a:pt x="1583788" y="2708961"/>
                  <a:pt x="1583787" y="3870368"/>
                  <a:pt x="1583787" y="5031776"/>
                </a:cubicBezTo>
                <a:cubicBezTo>
                  <a:pt x="1583787" y="5169614"/>
                  <a:pt x="1472047" y="5281354"/>
                  <a:pt x="1334209" y="5281354"/>
                </a:cubicBezTo>
                <a:lnTo>
                  <a:pt x="1334210" y="5281353"/>
                </a:lnTo>
                <a:cubicBezTo>
                  <a:pt x="1196372" y="5281353"/>
                  <a:pt x="1084632" y="5169613"/>
                  <a:pt x="1084632" y="5031775"/>
                </a:cubicBezTo>
                <a:lnTo>
                  <a:pt x="1084632" y="3166802"/>
                </a:lnTo>
                <a:lnTo>
                  <a:pt x="1008433" y="3166802"/>
                </a:lnTo>
                <a:cubicBezTo>
                  <a:pt x="1008432" y="3788460"/>
                  <a:pt x="1008432" y="4410118"/>
                  <a:pt x="1008432" y="5031776"/>
                </a:cubicBezTo>
                <a:cubicBezTo>
                  <a:pt x="1008432" y="5169614"/>
                  <a:pt x="896692" y="5281354"/>
                  <a:pt x="758854" y="5281354"/>
                </a:cubicBezTo>
                <a:lnTo>
                  <a:pt x="758855" y="5281353"/>
                </a:lnTo>
                <a:cubicBezTo>
                  <a:pt x="621017" y="5281353"/>
                  <a:pt x="509277" y="5169613"/>
                  <a:pt x="509277" y="5031775"/>
                </a:cubicBezTo>
                <a:lnTo>
                  <a:pt x="509277" y="1547553"/>
                </a:lnTo>
                <a:lnTo>
                  <a:pt x="440144" y="1547553"/>
                </a:lnTo>
                <a:cubicBezTo>
                  <a:pt x="440144" y="1959322"/>
                  <a:pt x="440143" y="2371089"/>
                  <a:pt x="440143" y="2782858"/>
                </a:cubicBezTo>
                <a:cubicBezTo>
                  <a:pt x="440143" y="2904041"/>
                  <a:pt x="341904" y="3002280"/>
                  <a:pt x="220721" y="3002280"/>
                </a:cubicBezTo>
                <a:lnTo>
                  <a:pt x="220722" y="3002279"/>
                </a:lnTo>
                <a:cubicBezTo>
                  <a:pt x="99539" y="3002279"/>
                  <a:pt x="1300" y="2904040"/>
                  <a:pt x="1300" y="2782857"/>
                </a:cubicBezTo>
                <a:lnTo>
                  <a:pt x="1300" y="1547553"/>
                </a:lnTo>
                <a:lnTo>
                  <a:pt x="0" y="1547553"/>
                </a:lnTo>
                <a:lnTo>
                  <a:pt x="0" y="1209819"/>
                </a:lnTo>
                <a:cubicBezTo>
                  <a:pt x="0" y="1023294"/>
                  <a:pt x="151209" y="872085"/>
                  <a:pt x="337734" y="872085"/>
                </a:cubicBezTo>
                <a:lnTo>
                  <a:pt x="863674" y="872085"/>
                </a:lnTo>
                <a:cubicBezTo>
                  <a:pt x="702589" y="802344"/>
                  <a:pt x="590115" y="641868"/>
                  <a:pt x="590115" y="455122"/>
                </a:cubicBezTo>
                <a:cubicBezTo>
                  <a:pt x="590115" y="203765"/>
                  <a:pt x="793880" y="0"/>
                  <a:pt x="1045237" y="0"/>
                </a:cubicBezTo>
                <a:close/>
              </a:path>
            </a:pathLst>
          </a:cu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0" h="120650" prst="angle"/>
            <a:bevelB w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720369" y="5181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TSW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698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Pros</a:t>
            </a:r>
            <a:endParaRPr lang="en-US" sz="3200" dirty="0"/>
          </a:p>
        </p:txBody>
      </p:sp>
      <p:sp>
        <p:nvSpPr>
          <p:cNvPr id="22" name="Round Same Side Corner Rectangle 21"/>
          <p:cNvSpPr/>
          <p:nvPr/>
        </p:nvSpPr>
        <p:spPr>
          <a:xfrm rot="5400000">
            <a:off x="-76201" y="1142999"/>
            <a:ext cx="4648199" cy="4495801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 Same Side Corner Rectangle 10"/>
          <p:cNvSpPr/>
          <p:nvPr/>
        </p:nvSpPr>
        <p:spPr>
          <a:xfrm>
            <a:off x="304800" y="1774686"/>
            <a:ext cx="1547159" cy="3908728"/>
          </a:xfrm>
          <a:custGeom>
            <a:avLst/>
            <a:gdLst/>
            <a:ahLst/>
            <a:cxnLst/>
            <a:rect l="l" t="t" r="r" b="b"/>
            <a:pathLst>
              <a:path w="2090473" h="5281354">
                <a:moveTo>
                  <a:pt x="1045237" y="0"/>
                </a:moveTo>
                <a:cubicBezTo>
                  <a:pt x="1296594" y="0"/>
                  <a:pt x="1500359" y="203765"/>
                  <a:pt x="1500359" y="455122"/>
                </a:cubicBezTo>
                <a:cubicBezTo>
                  <a:pt x="1500359" y="641868"/>
                  <a:pt x="1387886" y="802344"/>
                  <a:pt x="1226801" y="872085"/>
                </a:cubicBezTo>
                <a:lnTo>
                  <a:pt x="1752738" y="872085"/>
                </a:lnTo>
                <a:cubicBezTo>
                  <a:pt x="1939263" y="872085"/>
                  <a:pt x="2090472" y="1023294"/>
                  <a:pt x="2090472" y="1209819"/>
                </a:cubicBezTo>
                <a:lnTo>
                  <a:pt x="2090472" y="1385965"/>
                </a:lnTo>
                <a:cubicBezTo>
                  <a:pt x="2090473" y="1385968"/>
                  <a:pt x="2090473" y="1385972"/>
                  <a:pt x="2090473" y="1385975"/>
                </a:cubicBezTo>
                <a:cubicBezTo>
                  <a:pt x="2090473" y="1851603"/>
                  <a:pt x="2090472" y="2317230"/>
                  <a:pt x="2090472" y="2782858"/>
                </a:cubicBezTo>
                <a:cubicBezTo>
                  <a:pt x="2090472" y="2904041"/>
                  <a:pt x="1992233" y="3002280"/>
                  <a:pt x="1871050" y="3002280"/>
                </a:cubicBezTo>
                <a:lnTo>
                  <a:pt x="1871051" y="3002279"/>
                </a:lnTo>
                <a:cubicBezTo>
                  <a:pt x="1749868" y="3002279"/>
                  <a:pt x="1651629" y="2904040"/>
                  <a:pt x="1651629" y="2782857"/>
                </a:cubicBezTo>
                <a:lnTo>
                  <a:pt x="1651629" y="1547553"/>
                </a:lnTo>
                <a:lnTo>
                  <a:pt x="1583788" y="1547553"/>
                </a:lnTo>
                <a:cubicBezTo>
                  <a:pt x="1583788" y="2708961"/>
                  <a:pt x="1583787" y="3870368"/>
                  <a:pt x="1583787" y="5031776"/>
                </a:cubicBezTo>
                <a:cubicBezTo>
                  <a:pt x="1583787" y="5169614"/>
                  <a:pt x="1472047" y="5281354"/>
                  <a:pt x="1334209" y="5281354"/>
                </a:cubicBezTo>
                <a:lnTo>
                  <a:pt x="1334210" y="5281353"/>
                </a:lnTo>
                <a:cubicBezTo>
                  <a:pt x="1196372" y="5281353"/>
                  <a:pt x="1084632" y="5169613"/>
                  <a:pt x="1084632" y="5031775"/>
                </a:cubicBezTo>
                <a:lnTo>
                  <a:pt x="1084632" y="3166802"/>
                </a:lnTo>
                <a:lnTo>
                  <a:pt x="1008433" y="3166802"/>
                </a:lnTo>
                <a:cubicBezTo>
                  <a:pt x="1008432" y="3788460"/>
                  <a:pt x="1008432" y="4410118"/>
                  <a:pt x="1008432" y="5031776"/>
                </a:cubicBezTo>
                <a:cubicBezTo>
                  <a:pt x="1008432" y="5169614"/>
                  <a:pt x="896692" y="5281354"/>
                  <a:pt x="758854" y="5281354"/>
                </a:cubicBezTo>
                <a:lnTo>
                  <a:pt x="758855" y="5281353"/>
                </a:lnTo>
                <a:cubicBezTo>
                  <a:pt x="621017" y="5281353"/>
                  <a:pt x="509277" y="5169613"/>
                  <a:pt x="509277" y="5031775"/>
                </a:cubicBezTo>
                <a:lnTo>
                  <a:pt x="509277" y="1547553"/>
                </a:lnTo>
                <a:lnTo>
                  <a:pt x="440144" y="1547553"/>
                </a:lnTo>
                <a:cubicBezTo>
                  <a:pt x="440144" y="1959322"/>
                  <a:pt x="440143" y="2371089"/>
                  <a:pt x="440143" y="2782858"/>
                </a:cubicBezTo>
                <a:cubicBezTo>
                  <a:pt x="440143" y="2904041"/>
                  <a:pt x="341904" y="3002280"/>
                  <a:pt x="220721" y="3002280"/>
                </a:cubicBezTo>
                <a:lnTo>
                  <a:pt x="220722" y="3002279"/>
                </a:lnTo>
                <a:cubicBezTo>
                  <a:pt x="99539" y="3002279"/>
                  <a:pt x="1300" y="2904040"/>
                  <a:pt x="1300" y="2782857"/>
                </a:cubicBezTo>
                <a:lnTo>
                  <a:pt x="1300" y="1547553"/>
                </a:lnTo>
                <a:lnTo>
                  <a:pt x="0" y="1547553"/>
                </a:lnTo>
                <a:lnTo>
                  <a:pt x="0" y="1209819"/>
                </a:lnTo>
                <a:cubicBezTo>
                  <a:pt x="0" y="1023294"/>
                  <a:pt x="151209" y="872085"/>
                  <a:pt x="337734" y="872085"/>
                </a:cubicBezTo>
                <a:lnTo>
                  <a:pt x="863674" y="872085"/>
                </a:lnTo>
                <a:cubicBezTo>
                  <a:pt x="702589" y="802344"/>
                  <a:pt x="590115" y="641868"/>
                  <a:pt x="590115" y="455122"/>
                </a:cubicBezTo>
                <a:cubicBezTo>
                  <a:pt x="590115" y="203765"/>
                  <a:pt x="793880" y="0"/>
                  <a:pt x="1045237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 Same Side Corner Rectangle 23"/>
          <p:cNvSpPr/>
          <p:nvPr/>
        </p:nvSpPr>
        <p:spPr>
          <a:xfrm rot="16200000" flipH="1">
            <a:off x="4565277" y="1212477"/>
            <a:ext cx="4648199" cy="4509247"/>
          </a:xfrm>
          <a:prstGeom prst="round2Same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 Same Side Corner Rectangle 10"/>
          <p:cNvSpPr/>
          <p:nvPr/>
        </p:nvSpPr>
        <p:spPr>
          <a:xfrm>
            <a:off x="7280262" y="1774686"/>
            <a:ext cx="1547159" cy="3908728"/>
          </a:xfrm>
          <a:custGeom>
            <a:avLst/>
            <a:gdLst/>
            <a:ahLst/>
            <a:cxnLst/>
            <a:rect l="l" t="t" r="r" b="b"/>
            <a:pathLst>
              <a:path w="2090473" h="5281354">
                <a:moveTo>
                  <a:pt x="1045237" y="0"/>
                </a:moveTo>
                <a:cubicBezTo>
                  <a:pt x="1296594" y="0"/>
                  <a:pt x="1500359" y="203765"/>
                  <a:pt x="1500359" y="455122"/>
                </a:cubicBezTo>
                <a:cubicBezTo>
                  <a:pt x="1500359" y="641868"/>
                  <a:pt x="1387886" y="802344"/>
                  <a:pt x="1226801" y="872085"/>
                </a:cubicBezTo>
                <a:lnTo>
                  <a:pt x="1752738" y="872085"/>
                </a:lnTo>
                <a:cubicBezTo>
                  <a:pt x="1939263" y="872085"/>
                  <a:pt x="2090472" y="1023294"/>
                  <a:pt x="2090472" y="1209819"/>
                </a:cubicBezTo>
                <a:lnTo>
                  <a:pt x="2090472" y="1385965"/>
                </a:lnTo>
                <a:cubicBezTo>
                  <a:pt x="2090473" y="1385968"/>
                  <a:pt x="2090473" y="1385972"/>
                  <a:pt x="2090473" y="1385975"/>
                </a:cubicBezTo>
                <a:cubicBezTo>
                  <a:pt x="2090473" y="1851603"/>
                  <a:pt x="2090472" y="2317230"/>
                  <a:pt x="2090472" y="2782858"/>
                </a:cubicBezTo>
                <a:cubicBezTo>
                  <a:pt x="2090472" y="2904041"/>
                  <a:pt x="1992233" y="3002280"/>
                  <a:pt x="1871050" y="3002280"/>
                </a:cubicBezTo>
                <a:lnTo>
                  <a:pt x="1871051" y="3002279"/>
                </a:lnTo>
                <a:cubicBezTo>
                  <a:pt x="1749868" y="3002279"/>
                  <a:pt x="1651629" y="2904040"/>
                  <a:pt x="1651629" y="2782857"/>
                </a:cubicBezTo>
                <a:lnTo>
                  <a:pt x="1651629" y="1547553"/>
                </a:lnTo>
                <a:lnTo>
                  <a:pt x="1583788" y="1547553"/>
                </a:lnTo>
                <a:cubicBezTo>
                  <a:pt x="1583788" y="2708961"/>
                  <a:pt x="1583787" y="3870368"/>
                  <a:pt x="1583787" y="5031776"/>
                </a:cubicBezTo>
                <a:cubicBezTo>
                  <a:pt x="1583787" y="5169614"/>
                  <a:pt x="1472047" y="5281354"/>
                  <a:pt x="1334209" y="5281354"/>
                </a:cubicBezTo>
                <a:lnTo>
                  <a:pt x="1334210" y="5281353"/>
                </a:lnTo>
                <a:cubicBezTo>
                  <a:pt x="1196372" y="5281353"/>
                  <a:pt x="1084632" y="5169613"/>
                  <a:pt x="1084632" y="5031775"/>
                </a:cubicBezTo>
                <a:lnTo>
                  <a:pt x="1084632" y="3166802"/>
                </a:lnTo>
                <a:lnTo>
                  <a:pt x="1008433" y="3166802"/>
                </a:lnTo>
                <a:cubicBezTo>
                  <a:pt x="1008432" y="3788460"/>
                  <a:pt x="1008432" y="4410118"/>
                  <a:pt x="1008432" y="5031776"/>
                </a:cubicBezTo>
                <a:cubicBezTo>
                  <a:pt x="1008432" y="5169614"/>
                  <a:pt x="896692" y="5281354"/>
                  <a:pt x="758854" y="5281354"/>
                </a:cubicBezTo>
                <a:lnTo>
                  <a:pt x="758855" y="5281353"/>
                </a:lnTo>
                <a:cubicBezTo>
                  <a:pt x="621017" y="5281353"/>
                  <a:pt x="509277" y="5169613"/>
                  <a:pt x="509277" y="5031775"/>
                </a:cubicBezTo>
                <a:lnTo>
                  <a:pt x="509277" y="1547553"/>
                </a:lnTo>
                <a:lnTo>
                  <a:pt x="440144" y="1547553"/>
                </a:lnTo>
                <a:cubicBezTo>
                  <a:pt x="440144" y="1959322"/>
                  <a:pt x="440143" y="2371089"/>
                  <a:pt x="440143" y="2782858"/>
                </a:cubicBezTo>
                <a:cubicBezTo>
                  <a:pt x="440143" y="2904041"/>
                  <a:pt x="341904" y="3002280"/>
                  <a:pt x="220721" y="3002280"/>
                </a:cubicBezTo>
                <a:lnTo>
                  <a:pt x="220722" y="3002279"/>
                </a:lnTo>
                <a:cubicBezTo>
                  <a:pt x="99539" y="3002279"/>
                  <a:pt x="1300" y="2904040"/>
                  <a:pt x="1300" y="2782857"/>
                </a:cubicBezTo>
                <a:lnTo>
                  <a:pt x="1300" y="1547553"/>
                </a:lnTo>
                <a:lnTo>
                  <a:pt x="0" y="1547553"/>
                </a:lnTo>
                <a:lnTo>
                  <a:pt x="0" y="1209819"/>
                </a:lnTo>
                <a:cubicBezTo>
                  <a:pt x="0" y="1023294"/>
                  <a:pt x="151209" y="872085"/>
                  <a:pt x="337734" y="872085"/>
                </a:cubicBezTo>
                <a:lnTo>
                  <a:pt x="863674" y="872085"/>
                </a:lnTo>
                <a:cubicBezTo>
                  <a:pt x="702589" y="802344"/>
                  <a:pt x="590115" y="641868"/>
                  <a:pt x="590115" y="455122"/>
                </a:cubicBezTo>
                <a:cubicBezTo>
                  <a:pt x="590115" y="203765"/>
                  <a:pt x="793880" y="0"/>
                  <a:pt x="104523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676400" y="1044714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Dr. Aron</a:t>
            </a:r>
            <a:endParaRPr lang="en-US" sz="4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905000" y="1774686"/>
            <a:ext cx="2590800" cy="4854714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91440" rIns="91440" bIns="91440" rtlCol="0" anchor="t"/>
          <a:lstStyle/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/>
              </a:rPr>
              <a:t>Immediate relief. Quality of life is most often quickly restored.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/>
              </a:rPr>
              <a:t>Red Skin</a:t>
            </a:r>
            <a:r>
              <a:rPr kumimoji="0" lang="en-US" sz="1100" b="0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/>
              </a:rPr>
              <a:t> Syndrome  is cured in days as the “red” from topical steroids/infection is eliminated with the treatment</a:t>
            </a:r>
            <a:r>
              <a:rPr lang="en-US" sz="1100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</a:rPr>
              <a:t> through the prescription of an antibiotic. It does not return.</a:t>
            </a:r>
            <a:endParaRPr kumimoji="0" lang="en-US" sz="1100" b="0" i="0" u="none" strike="noStrike" kern="0" cap="none" spc="0" normalizeH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/>
            </a:endParaRP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100" kern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eczema is positively affected and most often reduced to little or none.* 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100" kern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itching is severely reduced and often completely eliminated.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100" kern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Hundreds of doctors approve and prescribe the treatment. 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100" kern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Healing the skin brings improves other bodily systems. Increased metabolism.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100" kern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Least expensive eczema treatment available in the world. 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100" kern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Lowest risks of any eczema treatment.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100" kern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most successful eczema treatment in the world, even in severe cases. </a:t>
            </a:r>
          </a:p>
          <a:p>
            <a:pPr marL="176213" indent="-176213">
              <a:defRPr/>
            </a:pPr>
            <a:endParaRPr lang="en-US" sz="1100" kern="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6213" indent="-176213">
              <a:buFont typeface="Arial" pitchFamily="34" charset="0"/>
              <a:buChar char="•"/>
              <a:defRPr/>
            </a:pPr>
            <a:endParaRPr lang="en-US" sz="1100" kern="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0" i="0" u="none" strike="noStrike" kern="0" cap="none" spc="0" normalizeH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81600" y="11430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TSW</a:t>
            </a:r>
            <a:endParaRPr lang="en-US" sz="4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765044" y="1774686"/>
            <a:ext cx="2397756" cy="3733800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91440" rIns="91440" bIns="91440" rtlCol="0" anchor="t"/>
          <a:lstStyle/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/>
              </a:rPr>
              <a:t>The red skin “may” eventually improve or subside.</a:t>
            </a:r>
            <a:r>
              <a:rPr kumimoji="0" lang="en-US" sz="1400" b="0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/>
              </a:rPr>
              <a:t> 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400" kern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</a:rPr>
              <a:t>No risk of topical steroid effects. </a:t>
            </a:r>
            <a:endParaRPr kumimoji="0" lang="en-US" sz="1400" b="0" i="0" u="none" strike="noStrike" kern="0" cap="none" spc="0" normalizeH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5867400"/>
            <a:ext cx="2819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* As there is no cure for eczema, the Aron Regime is an atopic eczema treatment program.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20304332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 Same Side Corner Rectangle 9"/>
          <p:cNvSpPr/>
          <p:nvPr/>
        </p:nvSpPr>
        <p:spPr>
          <a:xfrm rot="5400000">
            <a:off x="4022314" y="1737508"/>
            <a:ext cx="5104887" cy="3763469"/>
          </a:xfrm>
          <a:prstGeom prst="round2SameRect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 Same Side Corner Rectangle 22"/>
          <p:cNvSpPr/>
          <p:nvPr/>
        </p:nvSpPr>
        <p:spPr>
          <a:xfrm rot="16200000" flipH="1">
            <a:off x="243691" y="1737509"/>
            <a:ext cx="5104887" cy="3763469"/>
          </a:xfrm>
          <a:prstGeom prst="round2SameRect">
            <a:avLst/>
          </a:prstGeom>
          <a:solidFill>
            <a:srgbClr val="639A1A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 Same Side Corner Rectangle 10"/>
          <p:cNvSpPr/>
          <p:nvPr/>
        </p:nvSpPr>
        <p:spPr>
          <a:xfrm>
            <a:off x="3784157" y="1067617"/>
            <a:ext cx="1844635" cy="5126291"/>
          </a:xfrm>
          <a:custGeom>
            <a:avLst/>
            <a:gdLst/>
            <a:ahLst/>
            <a:cxnLst/>
            <a:rect l="l" t="t" r="r" b="b"/>
            <a:pathLst>
              <a:path w="2090473" h="5281354">
                <a:moveTo>
                  <a:pt x="1045237" y="0"/>
                </a:moveTo>
                <a:cubicBezTo>
                  <a:pt x="1296594" y="0"/>
                  <a:pt x="1500359" y="203765"/>
                  <a:pt x="1500359" y="455122"/>
                </a:cubicBezTo>
                <a:cubicBezTo>
                  <a:pt x="1500359" y="641868"/>
                  <a:pt x="1387886" y="802344"/>
                  <a:pt x="1226801" y="872085"/>
                </a:cubicBezTo>
                <a:lnTo>
                  <a:pt x="1752738" y="872085"/>
                </a:lnTo>
                <a:cubicBezTo>
                  <a:pt x="1939263" y="872085"/>
                  <a:pt x="2090472" y="1023294"/>
                  <a:pt x="2090472" y="1209819"/>
                </a:cubicBezTo>
                <a:lnTo>
                  <a:pt x="2090472" y="1385965"/>
                </a:lnTo>
                <a:cubicBezTo>
                  <a:pt x="2090473" y="1385968"/>
                  <a:pt x="2090473" y="1385972"/>
                  <a:pt x="2090473" y="1385975"/>
                </a:cubicBezTo>
                <a:cubicBezTo>
                  <a:pt x="2090473" y="1851603"/>
                  <a:pt x="2090472" y="2317230"/>
                  <a:pt x="2090472" y="2782858"/>
                </a:cubicBezTo>
                <a:cubicBezTo>
                  <a:pt x="2090472" y="2904041"/>
                  <a:pt x="1992233" y="3002280"/>
                  <a:pt x="1871050" y="3002280"/>
                </a:cubicBezTo>
                <a:lnTo>
                  <a:pt x="1871051" y="3002279"/>
                </a:lnTo>
                <a:cubicBezTo>
                  <a:pt x="1749868" y="3002279"/>
                  <a:pt x="1651629" y="2904040"/>
                  <a:pt x="1651629" y="2782857"/>
                </a:cubicBezTo>
                <a:lnTo>
                  <a:pt x="1651629" y="1547553"/>
                </a:lnTo>
                <a:lnTo>
                  <a:pt x="1583788" y="1547553"/>
                </a:lnTo>
                <a:cubicBezTo>
                  <a:pt x="1583788" y="2708961"/>
                  <a:pt x="1583787" y="3870368"/>
                  <a:pt x="1583787" y="5031776"/>
                </a:cubicBezTo>
                <a:cubicBezTo>
                  <a:pt x="1583787" y="5169614"/>
                  <a:pt x="1472047" y="5281354"/>
                  <a:pt x="1334209" y="5281354"/>
                </a:cubicBezTo>
                <a:lnTo>
                  <a:pt x="1334210" y="5281353"/>
                </a:lnTo>
                <a:cubicBezTo>
                  <a:pt x="1196372" y="5281353"/>
                  <a:pt x="1084632" y="5169613"/>
                  <a:pt x="1084632" y="5031775"/>
                </a:cubicBezTo>
                <a:lnTo>
                  <a:pt x="1084632" y="3166802"/>
                </a:lnTo>
                <a:lnTo>
                  <a:pt x="1008433" y="3166802"/>
                </a:lnTo>
                <a:cubicBezTo>
                  <a:pt x="1008432" y="3788460"/>
                  <a:pt x="1008432" y="4410118"/>
                  <a:pt x="1008432" y="5031776"/>
                </a:cubicBezTo>
                <a:cubicBezTo>
                  <a:pt x="1008432" y="5169614"/>
                  <a:pt x="896692" y="5281354"/>
                  <a:pt x="758854" y="5281354"/>
                </a:cubicBezTo>
                <a:lnTo>
                  <a:pt x="758855" y="5281353"/>
                </a:lnTo>
                <a:cubicBezTo>
                  <a:pt x="621017" y="5281353"/>
                  <a:pt x="509277" y="5169613"/>
                  <a:pt x="509277" y="5031775"/>
                </a:cubicBezTo>
                <a:lnTo>
                  <a:pt x="509277" y="1547553"/>
                </a:lnTo>
                <a:lnTo>
                  <a:pt x="440144" y="1547553"/>
                </a:lnTo>
                <a:cubicBezTo>
                  <a:pt x="440144" y="1959322"/>
                  <a:pt x="440143" y="2371089"/>
                  <a:pt x="440143" y="2782858"/>
                </a:cubicBezTo>
                <a:cubicBezTo>
                  <a:pt x="440143" y="2904041"/>
                  <a:pt x="341904" y="3002280"/>
                  <a:pt x="220721" y="3002280"/>
                </a:cubicBezTo>
                <a:lnTo>
                  <a:pt x="220722" y="3002279"/>
                </a:lnTo>
                <a:cubicBezTo>
                  <a:pt x="99539" y="3002279"/>
                  <a:pt x="1300" y="2904040"/>
                  <a:pt x="1300" y="2782857"/>
                </a:cubicBezTo>
                <a:lnTo>
                  <a:pt x="1300" y="1547553"/>
                </a:lnTo>
                <a:lnTo>
                  <a:pt x="0" y="1547553"/>
                </a:lnTo>
                <a:lnTo>
                  <a:pt x="0" y="1209819"/>
                </a:lnTo>
                <a:cubicBezTo>
                  <a:pt x="0" y="1023294"/>
                  <a:pt x="151209" y="872085"/>
                  <a:pt x="337734" y="872085"/>
                </a:cubicBezTo>
                <a:lnTo>
                  <a:pt x="863674" y="872085"/>
                </a:lnTo>
                <a:cubicBezTo>
                  <a:pt x="702589" y="802344"/>
                  <a:pt x="590115" y="641868"/>
                  <a:pt x="590115" y="455122"/>
                </a:cubicBezTo>
                <a:cubicBezTo>
                  <a:pt x="590115" y="203765"/>
                  <a:pt x="793880" y="0"/>
                  <a:pt x="104523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1217942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Dr. Aron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41293" y="2057398"/>
            <a:ext cx="2567023" cy="3733800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91440" rIns="91440" bIns="91440" rtlCol="0" anchor="t"/>
          <a:lstStyle/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Initial doses* of topical steroids are higher than FDA recommended.**</a:t>
            </a:r>
            <a:r>
              <a:rPr kumimoji="0" lang="en-US" sz="11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 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noProof="0" dirty="0" smtClean="0">
                <a:solidFill>
                  <a:schemeClr val="bg1"/>
                </a:solidFill>
                <a:latin typeface="Calibri"/>
              </a:rPr>
              <a:t>Any use of an antibiotic  prescribed always carries antibiotic resistance with it as a concern.***</a:t>
            </a:r>
            <a:endParaRPr kumimoji="0" lang="en-US" sz="1100" b="0" i="0" u="none" strike="noStrike" kern="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26182" y="1217942"/>
            <a:ext cx="137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TSW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679444" y="1905000"/>
            <a:ext cx="2626356" cy="4419602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91440" rIns="91440" bIns="91440" rtlCol="0" anchor="t"/>
          <a:lstStyle/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Red Skin Syndrome (RSS) takes months or years to be</a:t>
            </a:r>
            <a:r>
              <a:rPr kumimoji="0" lang="en-US" sz="11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 cured with TSW.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dirty="0" smtClean="0">
                <a:solidFill>
                  <a:schemeClr val="bg1"/>
                </a:solidFill>
                <a:latin typeface="Calibri"/>
              </a:rPr>
              <a:t>No effect on the underlying eczema so it still remains an issue.</a:t>
            </a:r>
            <a:endParaRPr kumimoji="0" lang="en-US" sz="1100" b="0" i="0" u="none" strike="noStrike" kern="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dirty="0" smtClean="0">
                <a:solidFill>
                  <a:schemeClr val="bg1"/>
                </a:solidFill>
                <a:latin typeface="Calibri"/>
              </a:rPr>
              <a:t>Painful suffering throughout.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Risk</a:t>
            </a:r>
            <a:r>
              <a:rPr lang="en-US" sz="1100" kern="0" dirty="0" smtClean="0">
                <a:solidFill>
                  <a:schemeClr val="bg1"/>
                </a:solidFill>
                <a:latin typeface="Calibri"/>
              </a:rPr>
              <a:t> of infection is high throughout the process, making  conditions favorable for extended health issues.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noProof="0" dirty="0" smtClean="0">
                <a:solidFill>
                  <a:schemeClr val="bg1"/>
                </a:solidFill>
                <a:latin typeface="Calibri"/>
              </a:rPr>
              <a:t>Itching is not controlled and most often intensified – especially at night. 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dirty="0" smtClean="0">
                <a:solidFill>
                  <a:schemeClr val="bg1"/>
                </a:solidFill>
                <a:latin typeface="Calibri"/>
              </a:rPr>
              <a:t>Metabolism is slowed as the body is fighting untreated illness throughout the process.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noProof="0" dirty="0" smtClean="0">
                <a:solidFill>
                  <a:schemeClr val="bg1"/>
                </a:solidFill>
                <a:latin typeface="Calibri"/>
              </a:rPr>
              <a:t>There have been questionable cases of death </a:t>
            </a:r>
            <a:r>
              <a:rPr lang="en-US" sz="1100" kern="0" dirty="0" smtClean="0">
                <a:solidFill>
                  <a:schemeClr val="bg1"/>
                </a:solidFill>
                <a:latin typeface="Calibri"/>
              </a:rPr>
              <a:t>resulting from TSW.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dirty="0" smtClean="0">
                <a:solidFill>
                  <a:schemeClr val="bg1"/>
                </a:solidFill>
                <a:latin typeface="Calibri"/>
              </a:rPr>
              <a:t>Very few doctors recognize or support TSW as a “treatment”.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dirty="0" smtClean="0">
                <a:solidFill>
                  <a:schemeClr val="bg1"/>
                </a:solidFill>
                <a:latin typeface="Calibri"/>
              </a:rPr>
              <a:t>HPA Axis Suppression is a concern since patients are often advised to immediately stop steroid use.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noProof="0" dirty="0" smtClean="0">
                <a:solidFill>
                  <a:schemeClr val="bg1"/>
                </a:solidFill>
                <a:latin typeface="Calibri"/>
              </a:rPr>
              <a:t>Little to no quality of life. </a:t>
            </a: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100" kern="0" dirty="0" smtClean="0">
                <a:solidFill>
                  <a:schemeClr val="bg1"/>
                </a:solidFill>
                <a:latin typeface="Calibri"/>
              </a:rPr>
              <a:t>Patients often confuse severe eczema with RSS so improvement is never achieved.</a:t>
            </a:r>
            <a:endParaRPr lang="en-US" sz="1100" kern="0" noProof="0" dirty="0" smtClean="0">
              <a:solidFill>
                <a:schemeClr val="bg1"/>
              </a:solidFill>
              <a:latin typeface="Calibri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100" b="0" i="0" u="none" strike="noStrike" kern="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711081"/>
          </a:xfrm>
        </p:spPr>
        <p:txBody>
          <a:bodyPr/>
          <a:lstStyle/>
          <a:p>
            <a:r>
              <a:rPr lang="en-US" sz="3200" dirty="0" smtClean="0"/>
              <a:t>Cons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295400" y="4994702"/>
            <a:ext cx="29063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FFFF00"/>
                </a:solidFill>
              </a:rPr>
              <a:t>** There are no reports of side effects caused by topical steroid use in the Aron Regime.</a:t>
            </a:r>
            <a:endParaRPr lang="en-US" sz="1050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95400" y="4495800"/>
            <a:ext cx="29063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FFFF00"/>
                </a:solidFill>
              </a:rPr>
              <a:t>* Initial doses are typically only higher in </a:t>
            </a:r>
          </a:p>
          <a:p>
            <a:pPr algn="ctr"/>
            <a:r>
              <a:rPr lang="en-US" sz="1050" dirty="0" smtClean="0">
                <a:solidFill>
                  <a:srgbClr val="FFFF00"/>
                </a:solidFill>
              </a:rPr>
              <a:t>the first few weeks of treatment.</a:t>
            </a:r>
            <a:endParaRPr lang="en-US" sz="105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95400" y="5486400"/>
            <a:ext cx="29063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FFFF00"/>
                </a:solidFill>
              </a:rPr>
              <a:t>*** There are no reports of antibiotic resistance resulting from the Aron Regime.</a:t>
            </a:r>
            <a:endParaRPr lang="en-US" sz="105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725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5373469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Dr. Aron Eczema Treatment Facebook Group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Dr. Aron on YouTube </a:t>
            </a:r>
            <a:endParaRPr lang="en-US" dirty="0" smtClean="0"/>
          </a:p>
        </p:txBody>
      </p:sp>
      <p:pic>
        <p:nvPicPr>
          <p:cNvPr id="1027" name="Picture 3" descr="C:\temp\world.png"/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  <a:extLst>
              <a:ext uri="{BEBA8EAE-BF5A-486C-A8C5-ECC9F3942E4B}">
                <a14:imgProps xmlns:a14="http://schemas.microsoft.com/office/drawing/2010/main" xmlns="">
                  <a14:imgLayer r:embed="rId9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210" y="4800600"/>
            <a:ext cx="197990" cy="19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learn-more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438400" y="2647950"/>
            <a:ext cx="4267200" cy="15621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3400" y="47244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1"/>
              </a:rPr>
              <a:t>Dr. Aron Official Website</a:t>
            </a:r>
            <a:endParaRPr lang="en-US" dirty="0" smtClean="0">
              <a:hlinkClick r:id="rId12"/>
            </a:endParaRPr>
          </a:p>
          <a:p>
            <a:r>
              <a:rPr lang="en-US" dirty="0" smtClean="0">
                <a:hlinkClick r:id="rId13"/>
              </a:rPr>
              <a:t>Dr. Aron Treatment Facebook Information Page</a:t>
            </a:r>
            <a:endParaRPr lang="en-US" dirty="0"/>
          </a:p>
        </p:txBody>
      </p:sp>
      <p:pic>
        <p:nvPicPr>
          <p:cNvPr id="6" name="Picture 5" descr="facebook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228600" y="5105400"/>
            <a:ext cx="228600" cy="228600"/>
          </a:xfrm>
          <a:prstGeom prst="rect">
            <a:avLst/>
          </a:prstGeom>
        </p:spPr>
      </p:pic>
      <p:pic>
        <p:nvPicPr>
          <p:cNvPr id="7" name="Picture 6" descr="facebook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228600" y="5410200"/>
            <a:ext cx="228600" cy="228600"/>
          </a:xfrm>
          <a:prstGeom prst="rect">
            <a:avLst/>
          </a:prstGeom>
        </p:spPr>
      </p:pic>
      <p:pic>
        <p:nvPicPr>
          <p:cNvPr id="10" name="Picture 9" descr="youtube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228600" y="5705475"/>
            <a:ext cx="238125" cy="23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69156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New Them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New Them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FFFFFF"/>
    </a:hlink>
    <a:folHlink>
      <a:srgbClr val="FFFF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1130-crm-circular-squared-powerpoint-diagram-with-arrows</Template>
  <TotalTime>0</TotalTime>
  <Words>445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2_Office Theme</vt:lpstr>
      <vt:lpstr>Slide 1</vt:lpstr>
      <vt:lpstr>A Comparison of Treating Atopic Eczema with the  Dr. Aron Regime vs Topical Steroid Withdrawal (TSW)</vt:lpstr>
      <vt:lpstr>Pros</vt:lpstr>
      <vt:lpstr>Cons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2013-11-26T19:20:40Z</dcterms:created>
  <dcterms:modified xsi:type="dcterms:W3CDTF">2015-11-04T19:58:10Z</dcterms:modified>
</cp:coreProperties>
</file>